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9" r:id="rId3"/>
    <p:sldId id="258" r:id="rId4"/>
    <p:sldId id="264" r:id="rId5"/>
    <p:sldId id="260" r:id="rId6"/>
    <p:sldId id="262" r:id="rId7"/>
    <p:sldId id="263" r:id="rId8"/>
    <p:sldId id="265" r:id="rId9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Open Sans" pitchFamily="2" charset="0"/>
      <p:regular r:id="rId16"/>
      <p:bold r:id="rId17"/>
      <p:italic r:id="rId18"/>
      <p:boldItalic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8D74"/>
    <a:srgbClr val="D17171"/>
    <a:srgbClr val="D15C5C"/>
    <a:srgbClr val="10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3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gif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48C0D7-8F9E-44B3-93DA-171EC6A72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42E45D5-F9D7-4218-9D1A-34FD401627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1CE577-E2B0-45BB-A46F-83BD723CB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126845-0738-40E8-A272-8747935CF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5ADCAE-B7DD-4B67-8982-59BEEEC08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6C0F6B-3689-4557-95CF-CB84373E7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BEE85BD-2E58-48A4-8D82-E96C479E38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7D6A04-A9E6-4D67-A0B5-60920EF8F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3B1BC6-D00D-48D3-A947-F605936E6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196CAB-23A8-463B-BCF0-986CC7C6C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7798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65EA704-DC1C-4FFB-A3B7-72E46CC3C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333AA7B-00D3-41D3-B5BD-E8CA3A784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B90A2A-D8C8-46E5-B8D8-C01EFDF3B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FCED5CA-0481-484C-93D8-1CAC2B548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6D6F84-C0D4-4004-B87B-4BF54A6C8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9732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39588-5940-45E9-9415-3AF9621DB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C5EFB9-A2B9-4BB9-B108-272EB5FBA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192F91-B477-43B0-A9F0-8B5CE4D82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26221F-9858-4177-B565-40888B021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337BC5-5CDA-4C0F-B940-B156113F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842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954BCD-B30C-4946-893F-751ED1D6C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838689-323D-4C44-B5B3-162A6A900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492671-193F-4CA3-86B9-453D4F2B5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AD409F-BD96-40B4-8C5B-6BF983648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74A0CA-79C0-4318-9CD2-266BA7DDF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046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52A959-1699-4874-BA96-45C824A87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781516-4897-4A31-BE1E-8D43DFC69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6A3D6F-DE0E-48F5-B2C3-5A6708E2A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2B0BF62-6E78-4AAD-AEA4-0159ACB4C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7243E6B-7928-47FA-8E54-A3A1543A0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EB014A-0E57-42D6-AFD6-B420FE725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784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3FAF16-7D54-4BD8-A603-ABD26FD31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903B27-462E-4A52-BB30-DD42D5507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5F9E2AD-17F5-4382-85F3-3F26FB12F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D643872-779D-49F4-AD1D-57855C0FAB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F1AEEF3-EC81-4B4E-814D-4A74F8B74A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CBF9596-52B7-4A99-B873-5CFE13A69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DFA9FD9-7F85-4238-8C7F-D913A946F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2EFC416-A16D-4686-A496-42B35FB27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038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F2F3DE-FD0A-445E-87E9-8760F90CA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2729CD1-F182-4521-AA26-EEF33FCB1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CAA0044-6A52-4A93-A1B5-4C2D95CBD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1DB8149-BF32-412E-97FA-A53F02F05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06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77A0619-8ECA-4C58-9766-33F15B5FA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EEC96BF-FE23-4665-986E-77F88CB0D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937EB95-8E1B-4AA9-B199-121107B61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8952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9EA812-39D2-4763-BDC5-9FC634B7B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679B2A-473C-49B7-879C-2B98E4B05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D1BD0DF-3B6F-4FBC-9875-DAE7C4687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151645-C59F-4AE3-A891-AECC6D4AB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A6E40B8-AC7D-4D6C-98C8-EA862AB0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23936C1-F228-430C-B5A8-61537B611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2981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5AA918-4E48-45D2-A298-FD321965E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C8E1862-0BC4-4285-B026-9E2DAD2390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5F08538-0BF2-4ED5-B5AB-F0D4F156C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06E3563-1ED5-4A91-83B6-33A336EDF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2439651-EA66-4E51-A795-9013C38AC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983561F-7F3D-4523-9D83-185369AC4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665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34F3C4-F95D-4E62-9609-8F56A9CB4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7D8D81-D2D0-461B-AAE4-2314EF03B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915D76-0239-4643-95B3-C9ABE1F04C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12E43-D16E-4588-87AA-A5533485D60A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1005E3-7146-4A6F-90F9-E80072226C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CF237A-C88E-4766-9216-F7E5A470E1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27850-1AEC-41BA-9A55-A1E2BBD300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8110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4463E93-2984-35EB-1884-2DFA57CBFF87}"/>
              </a:ext>
            </a:extLst>
          </p:cNvPr>
          <p:cNvSpPr/>
          <p:nvPr/>
        </p:nvSpPr>
        <p:spPr>
          <a:xfrm>
            <a:off x="0" y="5332284"/>
            <a:ext cx="12192000" cy="1525716"/>
          </a:xfrm>
          <a:prstGeom prst="rect">
            <a:avLst/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44900D3-2BB8-4DD1-9D8F-98ABFA6874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96512" y="5687666"/>
            <a:ext cx="3998976" cy="870553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ru-RU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Автор</a:t>
            </a:r>
          </a:p>
          <a:p>
            <a:pPr>
              <a:spcBef>
                <a:spcPts val="0"/>
              </a:spcBef>
            </a:pPr>
            <a:r>
              <a:rPr lang="ru-RU" i="1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Погонцев Данил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D6828F-FD6F-4CDC-9B99-1EAEFD285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6096" y="3373265"/>
            <a:ext cx="4559808" cy="1193800"/>
          </a:xfrm>
        </p:spPr>
        <p:txBody>
          <a:bodyPr>
            <a:normAutofit/>
          </a:bodyPr>
          <a:lstStyle/>
          <a:p>
            <a:r>
              <a:rPr lang="en-US" sz="4800" b="1" dirty="0" err="1">
                <a:solidFill>
                  <a:srgbClr val="10332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PyBall</a:t>
            </a:r>
            <a:endParaRPr lang="ru-RU" sz="4800" b="1" dirty="0">
              <a:solidFill>
                <a:srgbClr val="103329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6" name="Рисунок 5" descr="Изображение выглядит как текст, дерево&#10;&#10;Автоматически созданное описание">
            <a:extLst>
              <a:ext uri="{FF2B5EF4-FFF2-40B4-BE49-F238E27FC236}">
                <a16:creationId xmlns:a16="http://schemas.microsoft.com/office/drawing/2014/main" id="{B90E437F-57FC-70CA-C3EA-8F0B54FB3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90" y="1733210"/>
            <a:ext cx="1959019" cy="1959019"/>
          </a:xfrm>
          <a:prstGeom prst="rect">
            <a:avLst/>
          </a:prstGeom>
        </p:spPr>
      </p:pic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FA486D84-B666-123C-9E5D-E6115FBECEC6}"/>
              </a:ext>
            </a:extLst>
          </p:cNvPr>
          <p:cNvSpPr/>
          <p:nvPr/>
        </p:nvSpPr>
        <p:spPr>
          <a:xfrm>
            <a:off x="8375904" y="760536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DF3180FF-C5C7-793F-015C-BC97E6004BDD}"/>
              </a:ext>
            </a:extLst>
          </p:cNvPr>
          <p:cNvSpPr/>
          <p:nvPr/>
        </p:nvSpPr>
        <p:spPr>
          <a:xfrm>
            <a:off x="10536745" y="401580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0DB71A87-EA23-5CF0-FCFA-16BE034CF97F}"/>
              </a:ext>
            </a:extLst>
          </p:cNvPr>
          <p:cNvSpPr/>
          <p:nvPr/>
        </p:nvSpPr>
        <p:spPr>
          <a:xfrm>
            <a:off x="2999852" y="4301495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9726E5FE-7BF8-330D-0633-702054611160}"/>
              </a:ext>
            </a:extLst>
          </p:cNvPr>
          <p:cNvSpPr/>
          <p:nvPr/>
        </p:nvSpPr>
        <p:spPr>
          <a:xfrm>
            <a:off x="1295209" y="970792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6F9C06FC-DD94-05EC-364C-420D69DFC439}"/>
              </a:ext>
            </a:extLst>
          </p:cNvPr>
          <p:cNvSpPr/>
          <p:nvPr/>
        </p:nvSpPr>
        <p:spPr>
          <a:xfrm>
            <a:off x="9508140" y="4128859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A89DD51D-7BB9-C0FE-6043-51276D269DA6}"/>
              </a:ext>
            </a:extLst>
          </p:cNvPr>
          <p:cNvSpPr/>
          <p:nvPr/>
        </p:nvSpPr>
        <p:spPr>
          <a:xfrm>
            <a:off x="4240550" y="719360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9355AC27-2AB8-FB3B-723F-08B8DD91F06E}"/>
              </a:ext>
            </a:extLst>
          </p:cNvPr>
          <p:cNvSpPr/>
          <p:nvPr/>
        </p:nvSpPr>
        <p:spPr>
          <a:xfrm>
            <a:off x="3675051" y="2193946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4B86429F-2D9D-0DAC-0BC5-AABF4D0C6DD4}"/>
              </a:ext>
            </a:extLst>
          </p:cNvPr>
          <p:cNvSpPr/>
          <p:nvPr/>
        </p:nvSpPr>
        <p:spPr>
          <a:xfrm>
            <a:off x="10332337" y="2366720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3A5D34D5-70E9-9216-38E7-F0F4C9D24FE2}"/>
              </a:ext>
            </a:extLst>
          </p:cNvPr>
          <p:cNvSpPr/>
          <p:nvPr/>
        </p:nvSpPr>
        <p:spPr>
          <a:xfrm>
            <a:off x="1031461" y="2897860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4397A0C6-299E-4648-AF13-30D5C2ACC556}"/>
              </a:ext>
            </a:extLst>
          </p:cNvPr>
          <p:cNvSpPr/>
          <p:nvPr/>
        </p:nvSpPr>
        <p:spPr>
          <a:xfrm>
            <a:off x="8543353" y="2447149"/>
            <a:ext cx="527495" cy="531140"/>
          </a:xfrm>
          <a:prstGeom prst="roundRect">
            <a:avLst>
              <a:gd name="adj" fmla="val 50000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4802151"/>
      </p:ext>
    </p:extLst>
  </p:cSld>
  <p:clrMapOvr>
    <a:masterClrMapping/>
  </p:clrMapOvr>
  <p:transition spd="slow">
    <p:cover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58D063-7301-49C5-8630-C0E85CF6E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10332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Содержание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0D9AB5-67AB-40CB-BD97-47FE6FE62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Clr>
                <a:srgbClr val="103329"/>
              </a:buClr>
              <a:buFont typeface="+mj-lt"/>
              <a:buAutoNum type="arabicPeriod"/>
            </a:pPr>
            <a:r>
              <a:rPr lang="ru-RU" dirty="0">
                <a:latin typeface="Open Sans" pitchFamily="2" charset="0"/>
                <a:ea typeface="Open Sans" pitchFamily="2" charset="0"/>
                <a:cs typeface="Open Sans" pitchFamily="2" charset="0"/>
              </a:rPr>
              <a:t>Введение</a:t>
            </a:r>
          </a:p>
          <a:p>
            <a:pPr marL="971550" lvl="1" indent="-514350">
              <a:buClr>
                <a:srgbClr val="103329"/>
              </a:buClr>
              <a:buFont typeface="+mj-lt"/>
              <a:buAutoNum type="alphaLcPeriod"/>
            </a:pPr>
            <a:r>
              <a:rPr lang="ru-RU" dirty="0">
                <a:solidFill>
                  <a:srgbClr val="278D74"/>
                </a:solidFill>
                <a:latin typeface="Open Sans" pitchFamily="2" charset="0"/>
                <a:ea typeface="Open Sans" pitchFamily="2" charset="0"/>
                <a:cs typeface="Open Sans" pitchFamily="2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Идея проекта</a:t>
            </a:r>
            <a:endParaRPr lang="ru-RU" dirty="0">
              <a:solidFill>
                <a:srgbClr val="278D74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971550" lvl="1" indent="-514350">
              <a:buClr>
                <a:srgbClr val="103329"/>
              </a:buClr>
              <a:buFont typeface="+mj-lt"/>
              <a:buAutoNum type="alphaLcPeriod"/>
            </a:pPr>
            <a:r>
              <a:rPr lang="ru-RU" dirty="0">
                <a:solidFill>
                  <a:srgbClr val="278D74"/>
                </a:solidFill>
                <a:latin typeface="Open Sans" pitchFamily="2" charset="0"/>
                <a:ea typeface="Open Sans" pitchFamily="2" charset="0"/>
                <a:cs typeface="Open Sans" pitchFamily="2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Игровой процесс</a:t>
            </a:r>
            <a:endParaRPr lang="ru-RU" dirty="0">
              <a:solidFill>
                <a:srgbClr val="278D74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514350" indent="-514350">
              <a:buClr>
                <a:srgbClr val="103329"/>
              </a:buClr>
              <a:buFont typeface="+mj-lt"/>
              <a:buAutoNum type="arabicPeriod"/>
            </a:pPr>
            <a:r>
              <a:rPr lang="ru-RU" dirty="0">
                <a:latin typeface="Open Sans" pitchFamily="2" charset="0"/>
                <a:ea typeface="Open Sans" pitchFamily="2" charset="0"/>
                <a:cs typeface="Open Sans" pitchFamily="2" charset="0"/>
              </a:rPr>
              <a:t>Описание реализации</a:t>
            </a:r>
          </a:p>
          <a:p>
            <a:pPr marL="971550" lvl="1" indent="-514350">
              <a:buClr>
                <a:srgbClr val="103329"/>
              </a:buClr>
              <a:buFont typeface="+mj-lt"/>
              <a:buAutoNum type="alphaLcPeriod"/>
            </a:pPr>
            <a:r>
              <a:rPr lang="ru-RU" dirty="0">
                <a:solidFill>
                  <a:srgbClr val="278D74"/>
                </a:solidFill>
                <a:latin typeface="Open Sans" pitchFamily="2" charset="0"/>
                <a:ea typeface="Open Sans" pitchFamily="2" charset="0"/>
                <a:cs typeface="Open Sans" pitchFamily="2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Структура игры</a:t>
            </a:r>
            <a:endParaRPr lang="ru-RU" dirty="0">
              <a:solidFill>
                <a:srgbClr val="278D74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971550" lvl="1" indent="-514350">
              <a:buClr>
                <a:srgbClr val="103329"/>
              </a:buClr>
              <a:buFont typeface="+mj-lt"/>
              <a:buAutoNum type="alphaLcPeriod"/>
            </a:pPr>
            <a:r>
              <a:rPr lang="ru-RU" dirty="0">
                <a:solidFill>
                  <a:srgbClr val="278D74"/>
                </a:solidFill>
                <a:latin typeface="Open Sans" pitchFamily="2" charset="0"/>
                <a:ea typeface="Open Sans" pitchFamily="2" charset="0"/>
                <a:cs typeface="Open Sans" pitchFamily="2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Особенности </a:t>
            </a:r>
            <a:r>
              <a:rPr lang="ru-RU" dirty="0" err="1">
                <a:solidFill>
                  <a:srgbClr val="278D74"/>
                </a:solidFill>
                <a:latin typeface="Open Sans" pitchFamily="2" charset="0"/>
                <a:ea typeface="Open Sans" pitchFamily="2" charset="0"/>
                <a:cs typeface="Open Sans" pitchFamily="2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реальзыции</a:t>
            </a:r>
            <a:endParaRPr lang="ru-RU" dirty="0">
              <a:solidFill>
                <a:srgbClr val="278D74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971550" lvl="1" indent="-514350">
              <a:buClr>
                <a:srgbClr val="103329"/>
              </a:buClr>
              <a:buFont typeface="+mj-lt"/>
              <a:buAutoNum type="alphaLcPeriod"/>
            </a:pPr>
            <a:r>
              <a:rPr lang="ru-RU" dirty="0">
                <a:solidFill>
                  <a:srgbClr val="278D74"/>
                </a:solidFill>
                <a:latin typeface="Open Sans" pitchFamily="2" charset="0"/>
                <a:ea typeface="Open Sans" pitchFamily="2" charset="0"/>
                <a:cs typeface="Open Sans" pitchFamily="2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Используемые технологии</a:t>
            </a:r>
            <a:endParaRPr lang="ru-RU" dirty="0">
              <a:solidFill>
                <a:srgbClr val="278D74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514350" indent="-514350">
              <a:buClr>
                <a:srgbClr val="103329"/>
              </a:buClr>
              <a:buFont typeface="+mj-lt"/>
              <a:buAutoNum type="arabicPeriod"/>
            </a:pPr>
            <a:r>
              <a:rPr lang="ru-RU" dirty="0">
                <a:latin typeface="Open Sans" pitchFamily="2" charset="0"/>
                <a:ea typeface="Open Sans" pitchFamily="2" charset="0"/>
                <a:cs typeface="Open Sans" pitchFamily="2" charset="0"/>
              </a:rPr>
              <a:t>Заключение</a:t>
            </a:r>
          </a:p>
          <a:p>
            <a:pPr marL="971550" lvl="1" indent="-514350">
              <a:buClr>
                <a:srgbClr val="103329"/>
              </a:buClr>
              <a:buFont typeface="+mj-lt"/>
              <a:buAutoNum type="alphaLcPeriod"/>
            </a:pPr>
            <a:r>
              <a:rPr lang="ru-RU" dirty="0">
                <a:solidFill>
                  <a:srgbClr val="278D74"/>
                </a:solidFill>
                <a:latin typeface="Open Sans" pitchFamily="2" charset="0"/>
                <a:ea typeface="Open Sans" pitchFamily="2" charset="0"/>
                <a:cs typeface="Open Sans" pitchFamily="2" charset="0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Планы на будущее</a:t>
            </a:r>
            <a:endParaRPr lang="ru-RU" dirty="0">
              <a:solidFill>
                <a:srgbClr val="278D74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007A9A8-FEEA-45E6-BA58-9FA1ED4D2CEE}"/>
              </a:ext>
            </a:extLst>
          </p:cNvPr>
          <p:cNvSpPr/>
          <p:nvPr/>
        </p:nvSpPr>
        <p:spPr>
          <a:xfrm>
            <a:off x="-304800" y="5858256"/>
            <a:ext cx="1295591" cy="1304544"/>
          </a:xfrm>
          <a:prstGeom prst="roundRect">
            <a:avLst>
              <a:gd name="adj" fmla="val 40116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166AE889-9AF8-42AC-8467-53A227C19E35}"/>
              </a:ext>
            </a:extLst>
          </p:cNvPr>
          <p:cNvSpPr/>
          <p:nvPr/>
        </p:nvSpPr>
        <p:spPr>
          <a:xfrm>
            <a:off x="11213401" y="-304800"/>
            <a:ext cx="1295591" cy="1304544"/>
          </a:xfrm>
          <a:prstGeom prst="roundRect">
            <a:avLst>
              <a:gd name="adj" fmla="val 37292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E755BF0-DC2C-45FB-87ED-5860239B3123}"/>
              </a:ext>
            </a:extLst>
          </p:cNvPr>
          <p:cNvCxnSpPr>
            <a:cxnSpLocks/>
          </p:cNvCxnSpPr>
          <p:nvPr/>
        </p:nvCxnSpPr>
        <p:spPr>
          <a:xfrm>
            <a:off x="-146304" y="1446848"/>
            <a:ext cx="12813792" cy="0"/>
          </a:xfrm>
          <a:prstGeom prst="line">
            <a:avLst/>
          </a:prstGeom>
          <a:ln w="38100">
            <a:solidFill>
              <a:srgbClr val="278D74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311260"/>
      </p:ext>
    </p:extLst>
  </p:cSld>
  <p:clrMapOvr>
    <a:masterClrMapping/>
  </p:clrMapOvr>
  <p:transition spd="slow">
    <p:cover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58D063-7301-49C5-8630-C0E85CF6E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10332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0D9AB5-67AB-40CB-BD97-47FE6FE62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buNone/>
            </a:pPr>
            <a:r>
              <a:rPr lang="ru-RU" dirty="0" err="1">
                <a:solidFill>
                  <a:srgbClr val="278D74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PyBall</a:t>
            </a:r>
            <a:r>
              <a:rPr lang="ru-RU" dirty="0">
                <a:latin typeface="Open Sans" pitchFamily="2" charset="0"/>
                <a:ea typeface="Open Sans" pitchFamily="2" charset="0"/>
                <a:cs typeface="Open Sans" pitchFamily="2" charset="0"/>
              </a:rPr>
              <a:t> – небольшая, но увлекательная игра, игровой процесс которой заключается в прохождении уровней, разрушая блоки различной прочности.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007A9A8-FEEA-45E6-BA58-9FA1ED4D2CEE}"/>
              </a:ext>
            </a:extLst>
          </p:cNvPr>
          <p:cNvSpPr/>
          <p:nvPr/>
        </p:nvSpPr>
        <p:spPr>
          <a:xfrm>
            <a:off x="11371897" y="4296156"/>
            <a:ext cx="1295591" cy="1304544"/>
          </a:xfrm>
          <a:prstGeom prst="roundRect">
            <a:avLst>
              <a:gd name="adj" fmla="val 40116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166AE889-9AF8-42AC-8467-53A227C19E35}"/>
              </a:ext>
            </a:extLst>
          </p:cNvPr>
          <p:cNvSpPr/>
          <p:nvPr/>
        </p:nvSpPr>
        <p:spPr>
          <a:xfrm>
            <a:off x="190404" y="-939419"/>
            <a:ext cx="1295591" cy="1304544"/>
          </a:xfrm>
          <a:prstGeom prst="roundRect">
            <a:avLst>
              <a:gd name="adj" fmla="val 37292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E755BF0-DC2C-45FB-87ED-5860239B3123}"/>
              </a:ext>
            </a:extLst>
          </p:cNvPr>
          <p:cNvCxnSpPr>
            <a:cxnSpLocks/>
          </p:cNvCxnSpPr>
          <p:nvPr/>
        </p:nvCxnSpPr>
        <p:spPr>
          <a:xfrm>
            <a:off x="-146304" y="1446848"/>
            <a:ext cx="12813792" cy="0"/>
          </a:xfrm>
          <a:prstGeom prst="line">
            <a:avLst/>
          </a:prstGeom>
          <a:ln w="38100">
            <a:solidFill>
              <a:srgbClr val="278D74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974131"/>
      </p:ext>
    </p:extLst>
  </p:cSld>
  <p:clrMapOvr>
    <a:masterClrMapping/>
  </p:clrMapOvr>
  <p:transition spd="slow">
    <p:cover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58D063-7301-49C5-8630-C0E85CF6E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10332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Игровой процесс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007A9A8-FEEA-45E6-BA58-9FA1ED4D2CEE}"/>
              </a:ext>
            </a:extLst>
          </p:cNvPr>
          <p:cNvSpPr/>
          <p:nvPr/>
        </p:nvSpPr>
        <p:spPr>
          <a:xfrm>
            <a:off x="632926" y="6492875"/>
            <a:ext cx="1295591" cy="1304544"/>
          </a:xfrm>
          <a:prstGeom prst="roundRect">
            <a:avLst>
              <a:gd name="adj" fmla="val 40116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166AE889-9AF8-42AC-8467-53A227C19E35}"/>
              </a:ext>
            </a:extLst>
          </p:cNvPr>
          <p:cNvSpPr/>
          <p:nvPr/>
        </p:nvSpPr>
        <p:spPr>
          <a:xfrm>
            <a:off x="8990901" y="-652272"/>
            <a:ext cx="1295591" cy="1304544"/>
          </a:xfrm>
          <a:prstGeom prst="roundRect">
            <a:avLst>
              <a:gd name="adj" fmla="val 37292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E755BF0-DC2C-45FB-87ED-5860239B3123}"/>
              </a:ext>
            </a:extLst>
          </p:cNvPr>
          <p:cNvCxnSpPr>
            <a:cxnSpLocks/>
          </p:cNvCxnSpPr>
          <p:nvPr/>
        </p:nvCxnSpPr>
        <p:spPr>
          <a:xfrm>
            <a:off x="-146304" y="1446848"/>
            <a:ext cx="12813792" cy="0"/>
          </a:xfrm>
          <a:prstGeom prst="line">
            <a:avLst/>
          </a:prstGeom>
          <a:ln w="38100">
            <a:solidFill>
              <a:srgbClr val="278D74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 descr="Изображение выглядит как текст, табло&#10;&#10;Автоматически созданное описание">
            <a:extLst>
              <a:ext uri="{FF2B5EF4-FFF2-40B4-BE49-F238E27FC236}">
                <a16:creationId xmlns:a16="http://schemas.microsoft.com/office/drawing/2014/main" id="{C4E78608-0C01-D9BC-87E0-13978FC3C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007" y="2142442"/>
            <a:ext cx="2824491" cy="4500562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01684829-FD68-A272-4333-35C0E03135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43004"/>
            <a:ext cx="2824138" cy="450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ACB277-F7C7-C9CA-2403-4FA80F84C793}"/>
              </a:ext>
            </a:extLst>
          </p:cNvPr>
          <p:cNvSpPr txBox="1"/>
          <p:nvPr/>
        </p:nvSpPr>
        <p:spPr>
          <a:xfrm rot="10800000" flipV="1">
            <a:off x="2520489" y="1650192"/>
            <a:ext cx="6658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effectLst/>
                <a:latin typeface="Open Sans" pitchFamily="2" charset="0"/>
                <a:ea typeface="Calibri" panose="020F0502020204030204" pitchFamily="34" charset="0"/>
              </a:rPr>
              <a:t>*на анимации здесь и далее могут наблюдаться артефакты, искажённые цвета и низкая частота кадров из-за особенностей формата </a:t>
            </a:r>
            <a:r>
              <a:rPr lang="en-US" sz="1000" dirty="0">
                <a:effectLst/>
                <a:latin typeface="Open Sans" pitchFamily="2" charset="0"/>
                <a:ea typeface="Calibri" panose="020F0502020204030204" pitchFamily="34" charset="0"/>
              </a:rPr>
              <a:t>gif</a:t>
            </a:r>
            <a:r>
              <a:rPr lang="ru-RU" sz="1000" dirty="0">
                <a:effectLst/>
                <a:latin typeface="Open Sans" pitchFamily="2" charset="0"/>
                <a:ea typeface="Calibri" panose="020F0502020204030204" pitchFamily="34" charset="0"/>
              </a:rPr>
              <a:t>. В игре таких проблем нет. </a:t>
            </a:r>
            <a:endParaRPr lang="ru-RU" sz="1000" dirty="0"/>
          </a:p>
        </p:txBody>
      </p:sp>
    </p:spTree>
    <p:extLst>
      <p:ext uri="{BB962C8B-B14F-4D97-AF65-F5344CB8AC3E}">
        <p14:creationId xmlns:p14="http://schemas.microsoft.com/office/powerpoint/2010/main" val="3617056985"/>
      </p:ext>
    </p:extLst>
  </p:cSld>
  <p:clrMapOvr>
    <a:masterClrMapping/>
  </p:clrMapOvr>
  <p:transition spd="slow">
    <p:cover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58D063-7301-49C5-8630-C0E85CF6E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8948" y="365125"/>
            <a:ext cx="8494852" cy="1325563"/>
          </a:xfrm>
        </p:spPr>
        <p:txBody>
          <a:bodyPr/>
          <a:lstStyle/>
          <a:p>
            <a:r>
              <a:rPr lang="ru-RU" dirty="0">
                <a:solidFill>
                  <a:srgbClr val="10332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Структура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0D9AB5-67AB-40CB-BD97-47FE6FE62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8948" y="1825622"/>
            <a:ext cx="8762034" cy="4577938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1. </a:t>
            </a:r>
            <a:r>
              <a:rPr lang="en-US" sz="1600" dirty="0" err="1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PyBall</a:t>
            </a:r>
            <a:r>
              <a:rPr lang="ru-RU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  <a:r>
              <a:rPr lang="en-US" sz="1600" dirty="0" err="1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py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– главный файл игры</a:t>
            </a:r>
          </a:p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2. 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requirements</a:t>
            </a:r>
            <a:r>
              <a:rPr lang="ru-RU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txt 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– файл с перечнем зависимостей</a:t>
            </a:r>
          </a:p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3. 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fonts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 – папка с используемыми в игре шрифтами, на данных момент необходим только один</a:t>
            </a:r>
          </a:p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4. </a:t>
            </a:r>
            <a:r>
              <a:rPr lang="en-US" sz="1600" dirty="0" err="1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img</a:t>
            </a:r>
            <a:r>
              <a:rPr lang="en-US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– папка, содержащая изображения для спрайтов</a:t>
            </a:r>
          </a:p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5. 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levels 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– папка, в которой находятся уровни игры</a:t>
            </a:r>
          </a:p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6. 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sounds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 – содержит все звуки и музыку</a:t>
            </a:r>
          </a:p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7. 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Data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 – папка с пользовательскими данными</a:t>
            </a:r>
          </a:p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8. 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game</a:t>
            </a:r>
            <a:r>
              <a:rPr lang="ru-RU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_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save</a:t>
            </a:r>
            <a:r>
              <a:rPr lang="ru-RU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data 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– файл сохранения игрового прогресса, в зашифрованном виде</a:t>
            </a:r>
          </a:p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9. 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secret</a:t>
            </a:r>
            <a:r>
              <a:rPr lang="ru-RU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key 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– файл, содержащий уникальный ключ для расшифровки </a:t>
            </a:r>
            <a:r>
              <a:rPr lang="en-US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game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_</a:t>
            </a:r>
            <a:r>
              <a:rPr lang="en-US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save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  <a:r>
              <a:rPr lang="en-US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data</a:t>
            </a:r>
            <a:endParaRPr lang="ru-RU" sz="1600" dirty="0">
              <a:effectLst/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indent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10. </a:t>
            </a:r>
            <a:r>
              <a:rPr lang="en-US" sz="1600" dirty="0">
                <a:solidFill>
                  <a:srgbClr val="278D74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LICENSES </a:t>
            </a:r>
            <a:r>
              <a:rPr lang="ru-RU" sz="1600" dirty="0"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– папка, содержащая лицензии используемых ресурсов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166AE889-9AF8-42AC-8467-53A227C19E35}"/>
              </a:ext>
            </a:extLst>
          </p:cNvPr>
          <p:cNvSpPr/>
          <p:nvPr/>
        </p:nvSpPr>
        <p:spPr>
          <a:xfrm>
            <a:off x="11213401" y="-304800"/>
            <a:ext cx="1295591" cy="1304544"/>
          </a:xfrm>
          <a:prstGeom prst="roundRect">
            <a:avLst>
              <a:gd name="adj" fmla="val 37292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E755BF0-DC2C-45FB-87ED-5860239B3123}"/>
              </a:ext>
            </a:extLst>
          </p:cNvPr>
          <p:cNvCxnSpPr>
            <a:cxnSpLocks/>
          </p:cNvCxnSpPr>
          <p:nvPr/>
        </p:nvCxnSpPr>
        <p:spPr>
          <a:xfrm>
            <a:off x="2997843" y="1446848"/>
            <a:ext cx="9669645" cy="0"/>
          </a:xfrm>
          <a:prstGeom prst="line">
            <a:avLst/>
          </a:prstGeom>
          <a:ln w="38100">
            <a:solidFill>
              <a:srgbClr val="278D74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7FB3BC94-20CB-45C1-90C7-4ECF124FD500}"/>
              </a:ext>
            </a:extLst>
          </p:cNvPr>
          <p:cNvSpPr/>
          <p:nvPr/>
        </p:nvSpPr>
        <p:spPr>
          <a:xfrm>
            <a:off x="-311404" y="6485784"/>
            <a:ext cx="739323" cy="744432"/>
          </a:xfrm>
          <a:prstGeom prst="roundRect">
            <a:avLst>
              <a:gd name="adj" fmla="val 37292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DFB84A-5768-1D19-E42C-FE385C92C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93659"/>
            <a:ext cx="1919195" cy="607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40619"/>
      </p:ext>
    </p:extLst>
  </p:cSld>
  <p:clrMapOvr>
    <a:masterClrMapping/>
  </p:clrMapOvr>
  <p:transition spd="slow">
    <p:cover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58D063-7301-49C5-8630-C0E85CF6E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10332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Особенности реализации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0D9AB5-67AB-40CB-BD97-47FE6FE62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20000"/>
              </a:lnSpc>
              <a:spcBef>
                <a:spcPts val="0"/>
              </a:spcBef>
              <a:buClr>
                <a:srgbClr val="278D74"/>
              </a:buClr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Простое добавление новых уровней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20000"/>
              </a:lnSpc>
              <a:spcBef>
                <a:spcPts val="0"/>
              </a:spcBef>
              <a:buClr>
                <a:srgbClr val="278D74"/>
              </a:buClr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Шифрование файла сохранения игрового процесса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20000"/>
              </a:lnSpc>
              <a:spcBef>
                <a:spcPts val="0"/>
              </a:spcBef>
              <a:buClr>
                <a:srgbClr val="278D74"/>
              </a:buClr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Простое добавление новых механик в будущем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20000"/>
              </a:lnSpc>
              <a:spcBef>
                <a:spcPts val="0"/>
              </a:spcBef>
              <a:buClr>
                <a:srgbClr val="278D74"/>
              </a:buClr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Все магические данные вынесены в виде констант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20000"/>
              </a:lnSpc>
              <a:spcBef>
                <a:spcPts val="0"/>
              </a:spcBef>
              <a:buClr>
                <a:srgbClr val="278D74"/>
              </a:buClr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Использование ООП и спрайтов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"/>
            </a:pPr>
            <a:r>
              <a:rPr lang="en-US" sz="1800" dirty="0" err="1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GameMap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– основной класс</a:t>
            </a:r>
            <a:r>
              <a:rPr lang="ru-RU" sz="180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, управляющий 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игровым процессом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"/>
            </a:pPr>
            <a:r>
              <a:rPr lang="en-US" sz="1800" dirty="0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Block</a:t>
            </a:r>
            <a:r>
              <a:rPr lang="en-US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1800" dirty="0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Ball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– классы соответствующих названию спрайтов, описывающие их поведение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"/>
            </a:pPr>
            <a:r>
              <a:rPr lang="en-US" sz="1800" dirty="0" err="1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TextRender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– класс для более удобного размещения текста на экране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"/>
            </a:pPr>
            <a:r>
              <a:rPr lang="en-US" sz="1800" dirty="0" err="1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BottomLine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– класс, описывающий ограничивающую линию, является спрайтом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"/>
            </a:pPr>
            <a:r>
              <a:rPr lang="en-US" sz="1800" dirty="0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Button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– класс кнопки, описывает её поведение и определяет логику взаимодействия, является спрайтом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"/>
            </a:pPr>
            <a:r>
              <a:rPr lang="ru-RU" sz="1800" dirty="0" err="1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SimpleBall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– класс, описывающий поведение декоративных шариков на главном экране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"/>
            </a:pPr>
            <a:r>
              <a:rPr lang="ru-RU" sz="1800" dirty="0" err="1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Particle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– класс для создания эффекта разрушения блока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"/>
            </a:pPr>
            <a:r>
              <a:rPr lang="ru-RU" sz="1800" dirty="0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– класс, для добавления картинки на экран в виде спрайта</a:t>
            </a:r>
          </a:p>
          <a:p>
            <a:pPr marL="742950" lvl="1" indent="-28575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"/>
            </a:pPr>
            <a:r>
              <a:rPr lang="ru-RU" sz="1800" dirty="0" err="1">
                <a:solidFill>
                  <a:srgbClr val="278D74"/>
                </a:solidFill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AnimatedSprite</a:t>
            </a:r>
            <a:r>
              <a:rPr lang="ru-RU" sz="1800" dirty="0">
                <a:effectLst/>
                <a:latin typeface="Open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– класс анимированного спрайта для добавления милой лисы на главный экран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007A9A8-FEEA-45E6-BA58-9FA1ED4D2CEE}"/>
              </a:ext>
            </a:extLst>
          </p:cNvPr>
          <p:cNvSpPr/>
          <p:nvPr/>
        </p:nvSpPr>
        <p:spPr>
          <a:xfrm>
            <a:off x="-304800" y="5858256"/>
            <a:ext cx="1295591" cy="1304544"/>
          </a:xfrm>
          <a:prstGeom prst="roundRect">
            <a:avLst>
              <a:gd name="adj" fmla="val 40116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166AE889-9AF8-42AC-8467-53A227C19E35}"/>
              </a:ext>
            </a:extLst>
          </p:cNvPr>
          <p:cNvSpPr/>
          <p:nvPr/>
        </p:nvSpPr>
        <p:spPr>
          <a:xfrm>
            <a:off x="11213401" y="-304800"/>
            <a:ext cx="1295591" cy="1304544"/>
          </a:xfrm>
          <a:prstGeom prst="roundRect">
            <a:avLst>
              <a:gd name="adj" fmla="val 37292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E755BF0-DC2C-45FB-87ED-5860239B3123}"/>
              </a:ext>
            </a:extLst>
          </p:cNvPr>
          <p:cNvCxnSpPr>
            <a:cxnSpLocks/>
          </p:cNvCxnSpPr>
          <p:nvPr/>
        </p:nvCxnSpPr>
        <p:spPr>
          <a:xfrm>
            <a:off x="-146304" y="1446848"/>
            <a:ext cx="12813792" cy="0"/>
          </a:xfrm>
          <a:prstGeom prst="line">
            <a:avLst/>
          </a:prstGeom>
          <a:ln w="38100">
            <a:solidFill>
              <a:srgbClr val="278D74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2075976"/>
      </p:ext>
    </p:extLst>
  </p:cSld>
  <p:clrMapOvr>
    <a:masterClrMapping/>
  </p:clrMapOvr>
  <p:transition spd="slow">
    <p:cover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58D063-7301-49C5-8630-C0E85CF6E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10332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Используемые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0D9AB5-67AB-40CB-BD97-47FE6FE62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  <a:buClr>
                <a:srgbClr val="103329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Python 3.9.13</a:t>
            </a:r>
          </a:p>
          <a:p>
            <a:pPr>
              <a:lnSpc>
                <a:spcPct val="120000"/>
              </a:lnSpc>
              <a:buClr>
                <a:srgbClr val="103329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PyGame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2.1.2</a:t>
            </a:r>
          </a:p>
          <a:p>
            <a:pPr>
              <a:lnSpc>
                <a:spcPct val="120000"/>
              </a:lnSpc>
              <a:buClr>
                <a:srgbClr val="103329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Cryptography 39.0.1</a:t>
            </a:r>
          </a:p>
          <a:p>
            <a:pPr>
              <a:lnSpc>
                <a:spcPct val="120000"/>
              </a:lnSpc>
              <a:buClr>
                <a:srgbClr val="103329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PhotoShop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2020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007A9A8-FEEA-45E6-BA58-9FA1ED4D2CEE}"/>
              </a:ext>
            </a:extLst>
          </p:cNvPr>
          <p:cNvSpPr/>
          <p:nvPr/>
        </p:nvSpPr>
        <p:spPr>
          <a:xfrm>
            <a:off x="4965001" y="6176963"/>
            <a:ext cx="1295591" cy="1304544"/>
          </a:xfrm>
          <a:prstGeom prst="roundRect">
            <a:avLst>
              <a:gd name="adj" fmla="val 40116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166AE889-9AF8-42AC-8467-53A227C19E35}"/>
              </a:ext>
            </a:extLst>
          </p:cNvPr>
          <p:cNvSpPr/>
          <p:nvPr/>
        </p:nvSpPr>
        <p:spPr>
          <a:xfrm>
            <a:off x="8051101" y="-794575"/>
            <a:ext cx="1295591" cy="1304544"/>
          </a:xfrm>
          <a:prstGeom prst="roundRect">
            <a:avLst>
              <a:gd name="adj" fmla="val 37292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E755BF0-DC2C-45FB-87ED-5860239B3123}"/>
              </a:ext>
            </a:extLst>
          </p:cNvPr>
          <p:cNvCxnSpPr>
            <a:cxnSpLocks/>
          </p:cNvCxnSpPr>
          <p:nvPr/>
        </p:nvCxnSpPr>
        <p:spPr>
          <a:xfrm>
            <a:off x="-146304" y="1446848"/>
            <a:ext cx="12813792" cy="0"/>
          </a:xfrm>
          <a:prstGeom prst="line">
            <a:avLst/>
          </a:prstGeom>
          <a:ln w="38100">
            <a:solidFill>
              <a:srgbClr val="278D74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878682"/>
      </p:ext>
    </p:extLst>
  </p:cSld>
  <p:clrMapOvr>
    <a:masterClrMapping/>
  </p:clrMapOvr>
  <p:transition spd="slow">
    <p:cover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58D063-7301-49C5-8630-C0E85CF6E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10332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Планы на будущее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0D9AB5-67AB-40CB-BD97-47FE6FE62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  <a:buClr>
                <a:srgbClr val="103329"/>
              </a:buClr>
              <a:buSzPct val="90000"/>
              <a:buFont typeface="Wingdings" panose="05000000000000000000" pitchFamily="2" charset="2"/>
              <a:buChar char="§"/>
            </a:pPr>
            <a:r>
              <a:rPr lang="ru-RU" dirty="0">
                <a:latin typeface="Open Sans" pitchFamily="2" charset="0"/>
                <a:ea typeface="Open Sans" pitchFamily="2" charset="0"/>
                <a:cs typeface="Open Sans" pitchFamily="2" charset="0"/>
              </a:rPr>
              <a:t>Добавление новых уровней и механик, к примеру подбор новых шариков, бустеры и т.п.</a:t>
            </a:r>
          </a:p>
          <a:p>
            <a:pPr>
              <a:lnSpc>
                <a:spcPct val="120000"/>
              </a:lnSpc>
              <a:buClr>
                <a:srgbClr val="103329"/>
              </a:buClr>
              <a:buSzPct val="90000"/>
              <a:buFont typeface="Wingdings" panose="05000000000000000000" pitchFamily="2" charset="2"/>
              <a:buChar char="§"/>
            </a:pPr>
            <a:r>
              <a:rPr lang="ru-RU" dirty="0">
                <a:latin typeface="Open Sans" pitchFamily="2" charset="0"/>
                <a:ea typeface="Open Sans" pitchFamily="2" charset="0"/>
                <a:cs typeface="Open Sans" pitchFamily="2" charset="0"/>
              </a:rPr>
              <a:t>Добавление валюты и скинов для блоков и шариков</a:t>
            </a:r>
          </a:p>
          <a:p>
            <a:pPr>
              <a:lnSpc>
                <a:spcPct val="120000"/>
              </a:lnSpc>
              <a:buClr>
                <a:srgbClr val="103329"/>
              </a:buClr>
              <a:buSzPct val="90000"/>
              <a:buFont typeface="Wingdings" panose="05000000000000000000" pitchFamily="2" charset="2"/>
              <a:buChar char="§"/>
            </a:pPr>
            <a:r>
              <a:rPr lang="ru-RU" dirty="0">
                <a:latin typeface="Open Sans" pitchFamily="2" charset="0"/>
                <a:ea typeface="Open Sans" pitchFamily="2" charset="0"/>
                <a:cs typeface="Open Sans" pitchFamily="2" charset="0"/>
              </a:rPr>
              <a:t>Добавление настроек приложения прямо в его интерфейсе</a:t>
            </a:r>
          </a:p>
          <a:p>
            <a:pPr>
              <a:lnSpc>
                <a:spcPct val="120000"/>
              </a:lnSpc>
              <a:buClr>
                <a:srgbClr val="103329"/>
              </a:buClr>
              <a:buSzPct val="90000"/>
              <a:buFont typeface="Wingdings" panose="05000000000000000000" pitchFamily="2" charset="2"/>
              <a:buChar char="§"/>
            </a:pPr>
            <a:r>
              <a:rPr lang="ru-RU" dirty="0">
                <a:latin typeface="Open Sans" pitchFamily="2" charset="0"/>
                <a:ea typeface="Open Sans" pitchFamily="2" charset="0"/>
                <a:cs typeface="Open Sans" pitchFamily="2" charset="0"/>
              </a:rPr>
              <a:t>Мелкие улучшения</a:t>
            </a:r>
          </a:p>
          <a:p>
            <a:pPr>
              <a:lnSpc>
                <a:spcPct val="120000"/>
              </a:lnSpc>
              <a:buClr>
                <a:srgbClr val="103329"/>
              </a:buClr>
              <a:buSzPct val="90000"/>
              <a:buFont typeface="Wingdings" panose="05000000000000000000" pitchFamily="2" charset="2"/>
              <a:buChar char="§"/>
            </a:pPr>
            <a:endParaRPr lang="ru-RU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007A9A8-FEEA-45E6-BA58-9FA1ED4D2CEE}"/>
              </a:ext>
            </a:extLst>
          </p:cNvPr>
          <p:cNvSpPr/>
          <p:nvPr/>
        </p:nvSpPr>
        <p:spPr>
          <a:xfrm>
            <a:off x="11213401" y="6176963"/>
            <a:ext cx="1295591" cy="1304544"/>
          </a:xfrm>
          <a:prstGeom prst="roundRect">
            <a:avLst>
              <a:gd name="adj" fmla="val 40116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166AE889-9AF8-42AC-8467-53A227C19E35}"/>
              </a:ext>
            </a:extLst>
          </p:cNvPr>
          <p:cNvSpPr/>
          <p:nvPr/>
        </p:nvSpPr>
        <p:spPr>
          <a:xfrm>
            <a:off x="-146304" y="-652272"/>
            <a:ext cx="1295591" cy="1304544"/>
          </a:xfrm>
          <a:prstGeom prst="roundRect">
            <a:avLst>
              <a:gd name="adj" fmla="val 37292"/>
            </a:avLst>
          </a:prstGeom>
          <a:solidFill>
            <a:srgbClr val="278D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E755BF0-DC2C-45FB-87ED-5860239B3123}"/>
              </a:ext>
            </a:extLst>
          </p:cNvPr>
          <p:cNvCxnSpPr>
            <a:cxnSpLocks/>
          </p:cNvCxnSpPr>
          <p:nvPr/>
        </p:nvCxnSpPr>
        <p:spPr>
          <a:xfrm>
            <a:off x="-146304" y="1446848"/>
            <a:ext cx="12813792" cy="0"/>
          </a:xfrm>
          <a:prstGeom prst="line">
            <a:avLst/>
          </a:prstGeom>
          <a:ln w="38100">
            <a:solidFill>
              <a:srgbClr val="278D74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9140835"/>
      </p:ext>
    </p:extLst>
  </p:cSld>
  <p:clrMapOvr>
    <a:masterClrMapping/>
  </p:clrMapOvr>
  <p:transition spd="slow">
    <p:cover dir="r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368</Words>
  <Application>Microsoft Office PowerPoint</Application>
  <PresentationFormat>Широкоэкранный</PresentationFormat>
  <Paragraphs>53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Open Sans</vt:lpstr>
      <vt:lpstr>Symbol</vt:lpstr>
      <vt:lpstr>Calibri Light</vt:lpstr>
      <vt:lpstr>Wingdings</vt:lpstr>
      <vt:lpstr>Calibri</vt:lpstr>
      <vt:lpstr>Тема Office</vt:lpstr>
      <vt:lpstr>PyBall</vt:lpstr>
      <vt:lpstr>Содержание</vt:lpstr>
      <vt:lpstr>Идея проекта</vt:lpstr>
      <vt:lpstr>Игровой процесс</vt:lpstr>
      <vt:lpstr>Структура игры</vt:lpstr>
      <vt:lpstr>Особенности реализации</vt:lpstr>
      <vt:lpstr>Используемые технологии</vt:lpstr>
      <vt:lpstr>Планы на будущее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danilpogontsev@dnevnik.ru</dc:creator>
  <cp:lastModifiedBy>danilpogontsev@dnevnik.ru</cp:lastModifiedBy>
  <cp:revision>8</cp:revision>
  <dcterms:created xsi:type="dcterms:W3CDTF">2022-12-02T13:22:09Z</dcterms:created>
  <dcterms:modified xsi:type="dcterms:W3CDTF">2023-02-22T12:47:47Z</dcterms:modified>
</cp:coreProperties>
</file>

<file path=docProps/thumbnail.jpeg>
</file>